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6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30AC87-493D-4A14-8FF7-4848F185250F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66D488E-4381-4D06-B25C-E3B745672B29}">
      <dgm:prSet phldrT="[文本]" custT="1"/>
      <dgm:spPr>
        <a:xfrm>
          <a:off x="3150633" y="2323964"/>
          <a:ext cx="2159710" cy="880438"/>
        </a:xfrm>
        <a:prstGeom prst="ellipse">
          <a:avLst/>
        </a:prstGeom>
        <a:gradFill rotWithShape="0">
          <a:gsLst>
            <a:gs pos="0">
              <a:srgbClr val="A3B2C1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CN" altLang="en-US" sz="2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研究方向</a:t>
          </a:r>
        </a:p>
      </dgm:t>
    </dgm:pt>
    <dgm:pt modelId="{4623D7E8-6C24-4A54-B9B5-FCC5A3FC8502}" type="parTrans" cxnId="{D7CE0FA4-21B7-4BC4-869F-317EC06C4727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441D974-2B34-4DBF-A60B-662DB130CC2A}" type="sibTrans" cxnId="{D7CE0FA4-21B7-4BC4-869F-317EC06C4727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720E509-9877-47B5-AFF5-757F57F85CF1}">
      <dgm:prSet phldrT="[文本]" custT="1"/>
      <dgm:spPr>
        <a:xfrm>
          <a:off x="495332" y="2401603"/>
          <a:ext cx="176032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A3B2C1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CN" altLang="en-US" sz="2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图形计算</a:t>
          </a:r>
        </a:p>
      </dgm:t>
    </dgm:pt>
    <dgm:pt modelId="{D7741FD0-D9B0-4D55-9605-2D9D6E6EA523}" type="parTrans" cxnId="{ABDDE234-E785-42A2-BDCA-788A0AD47215}">
      <dgm:prSet/>
      <dgm:spPr>
        <a:xfrm rot="10831840">
          <a:off x="1375457" y="2481462"/>
          <a:ext cx="1677842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A3B2C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2DFC8C0-2AE8-4178-BC8E-EA8E8535C502}" type="sibTrans" cxnId="{ABDDE234-E785-42A2-BDCA-788A0AD47215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53D39BB-23A6-4511-9C26-9073DEB81A31}">
      <dgm:prSet phldrT="[文本]" custT="1"/>
      <dgm:spPr>
        <a:xfrm>
          <a:off x="3183511" y="472729"/>
          <a:ext cx="218961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A3B2C1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CN" altLang="en-US" sz="2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图像</a:t>
          </a:r>
          <a:r>
            <a:rPr lang="en-US" altLang="zh-CN" sz="2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+</a:t>
          </a:r>
          <a:r>
            <a:rPr lang="zh-CN" altLang="en-US" sz="2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视频处理</a:t>
          </a:r>
        </a:p>
      </dgm:t>
    </dgm:pt>
    <dgm:pt modelId="{51162D14-9996-474D-A12C-79B77CF15F7C}" type="parTrans" cxnId="{10E697EF-A54F-46DF-B101-597218D6B610}">
      <dgm:prSet/>
      <dgm:spPr>
        <a:xfrm rot="16284073">
          <a:off x="3544697" y="1260712"/>
          <a:ext cx="1432216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A3B2C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8FBE6A8-B2AC-456B-A122-B6A659AF807F}" type="sibTrans" cxnId="{10E697EF-A54F-46DF-B101-597218D6B610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143B984-38E3-47F8-A5C9-D52219780918}">
      <dgm:prSet phldrT="[文本]" custT="1"/>
      <dgm:spPr>
        <a:xfrm>
          <a:off x="6063069" y="2401614"/>
          <a:ext cx="2190367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A3B2C1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zh-CN" altLang="en-US" sz="2400" b="1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网络应用</a:t>
          </a:r>
        </a:p>
      </dgm:t>
    </dgm:pt>
    <dgm:pt modelId="{BF5A1BCD-5D57-427A-A634-87C2A091A6A9}" type="parTrans" cxnId="{750D78C3-6016-4315-840F-34A845303563}">
      <dgm:prSet/>
      <dgm:spPr>
        <a:xfrm rot="21568963">
          <a:off x="5411692" y="2481587"/>
          <a:ext cx="1746595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A3B2C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DC4723D-C3E0-4820-8915-BCD1CF7DB1AF}" type="sibTrans" cxnId="{750D78C3-6016-4315-840F-34A845303563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267AAAC-37C8-434E-A790-237701101380}" type="pres">
      <dgm:prSet presAssocID="{9030AC87-493D-4A14-8FF7-4848F185250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1AFA3B-28EA-42BB-90B3-2028762313C9}" type="pres">
      <dgm:prSet presAssocID="{B66D488E-4381-4D06-B25C-E3B745672B29}" presName="centerShape" presStyleLbl="node0" presStyleIdx="0" presStyleCnt="1" custScaleX="116554" custScaleY="47515" custLinFactNeighborY="-8878"/>
      <dgm:spPr/>
    </dgm:pt>
    <dgm:pt modelId="{40520B1C-B923-46F6-9B1D-2E7FE56096CA}" type="pres">
      <dgm:prSet presAssocID="{D7741FD0-D9B0-4D55-9605-2D9D6E6EA523}" presName="parTrans" presStyleLbl="bgSibTrans2D1" presStyleIdx="0" presStyleCnt="3"/>
      <dgm:spPr/>
    </dgm:pt>
    <dgm:pt modelId="{47EA1AA1-4EE7-40DC-9D32-598C0E8D7925}" type="pres">
      <dgm:prSet presAssocID="{9720E509-9877-47B5-AFF5-757F57F85CF1}" presName="node" presStyleLbl="node1" presStyleIdx="0" presStyleCnt="3" custScaleY="47738" custRadScaleRad="118888" custRadScaleInc="-43134">
        <dgm:presLayoutVars>
          <dgm:bulletEnabled val="1"/>
        </dgm:presLayoutVars>
      </dgm:prSet>
      <dgm:spPr/>
    </dgm:pt>
    <dgm:pt modelId="{2B8E6577-A3C8-4000-8121-7E8EB17F12B7}" type="pres">
      <dgm:prSet presAssocID="{51162D14-9996-474D-A12C-79B77CF15F7C}" presName="parTrans" presStyleLbl="bgSibTrans2D1" presStyleIdx="1" presStyleCnt="3"/>
      <dgm:spPr/>
    </dgm:pt>
    <dgm:pt modelId="{C00CAC0A-451C-46AB-A1ED-F4DEB60FECAA}" type="pres">
      <dgm:prSet presAssocID="{F53D39BB-23A6-4511-9C26-9073DEB81A31}" presName="node" presStyleLbl="node1" presStyleIdx="1" presStyleCnt="3" custScaleX="124387" custScaleY="47738" custRadScaleRad="98170" custRadScaleInc="1913">
        <dgm:presLayoutVars>
          <dgm:bulletEnabled val="1"/>
        </dgm:presLayoutVars>
      </dgm:prSet>
      <dgm:spPr/>
    </dgm:pt>
    <dgm:pt modelId="{E8023A37-8BD5-4B97-A2B5-1C1B9EED4BC3}" type="pres">
      <dgm:prSet presAssocID="{BF5A1BCD-5D57-427A-A634-87C2A091A6A9}" presName="parTrans" presStyleLbl="bgSibTrans2D1" presStyleIdx="2" presStyleCnt="3"/>
      <dgm:spPr/>
    </dgm:pt>
    <dgm:pt modelId="{5129A4B4-9A69-456A-8C7C-C0F8F75D6CD3}" type="pres">
      <dgm:prSet presAssocID="{6143B984-38E3-47F8-A5C9-D52219780918}" presName="node" presStyleLbl="node1" presStyleIdx="2" presStyleCnt="3" custScaleX="124430" custScaleY="47738" custRadScaleRad="121843" custRadScaleInc="43506">
        <dgm:presLayoutVars>
          <dgm:bulletEnabled val="1"/>
        </dgm:presLayoutVars>
      </dgm:prSet>
      <dgm:spPr/>
    </dgm:pt>
  </dgm:ptLst>
  <dgm:cxnLst>
    <dgm:cxn modelId="{A678851E-A5DE-4CD2-BED0-18491ADD2956}" type="presOf" srcId="{51162D14-9996-474D-A12C-79B77CF15F7C}" destId="{2B8E6577-A3C8-4000-8121-7E8EB17F12B7}" srcOrd="0" destOrd="0" presId="urn:microsoft.com/office/officeart/2005/8/layout/radial4"/>
    <dgm:cxn modelId="{ABDDE234-E785-42A2-BDCA-788A0AD47215}" srcId="{B66D488E-4381-4D06-B25C-E3B745672B29}" destId="{9720E509-9877-47B5-AFF5-757F57F85CF1}" srcOrd="0" destOrd="0" parTransId="{D7741FD0-D9B0-4D55-9605-2D9D6E6EA523}" sibTransId="{92DFC8C0-2AE8-4178-BC8E-EA8E8535C502}"/>
    <dgm:cxn modelId="{8546256D-1956-45B6-A26F-50D7D9D14342}" type="presOf" srcId="{D7741FD0-D9B0-4D55-9605-2D9D6E6EA523}" destId="{40520B1C-B923-46F6-9B1D-2E7FE56096CA}" srcOrd="0" destOrd="0" presId="urn:microsoft.com/office/officeart/2005/8/layout/radial4"/>
    <dgm:cxn modelId="{0F7D6C5A-B091-46A0-AD38-76E06B2E9EB7}" type="presOf" srcId="{9030AC87-493D-4A14-8FF7-4848F185250F}" destId="{B267AAAC-37C8-434E-A790-237701101380}" srcOrd="0" destOrd="0" presId="urn:microsoft.com/office/officeart/2005/8/layout/radial4"/>
    <dgm:cxn modelId="{058E6B7B-5375-464B-A7AC-40F1B0451C90}" type="presOf" srcId="{6143B984-38E3-47F8-A5C9-D52219780918}" destId="{5129A4B4-9A69-456A-8C7C-C0F8F75D6CD3}" srcOrd="0" destOrd="0" presId="urn:microsoft.com/office/officeart/2005/8/layout/radial4"/>
    <dgm:cxn modelId="{44270282-2FC3-4226-9BA4-41CCAD8CEE3A}" type="presOf" srcId="{B66D488E-4381-4D06-B25C-E3B745672B29}" destId="{3C1AFA3B-28EA-42BB-90B3-2028762313C9}" srcOrd="0" destOrd="0" presId="urn:microsoft.com/office/officeart/2005/8/layout/radial4"/>
    <dgm:cxn modelId="{BAFDB797-6D57-450A-8FEC-8C176F99D2E4}" type="presOf" srcId="{BF5A1BCD-5D57-427A-A634-87C2A091A6A9}" destId="{E8023A37-8BD5-4B97-A2B5-1C1B9EED4BC3}" srcOrd="0" destOrd="0" presId="urn:microsoft.com/office/officeart/2005/8/layout/radial4"/>
    <dgm:cxn modelId="{ABBE889F-4CA4-4C9A-A3E5-B094F7B7AB66}" type="presOf" srcId="{9720E509-9877-47B5-AFF5-757F57F85CF1}" destId="{47EA1AA1-4EE7-40DC-9D32-598C0E8D7925}" srcOrd="0" destOrd="0" presId="urn:microsoft.com/office/officeart/2005/8/layout/radial4"/>
    <dgm:cxn modelId="{D7CE0FA4-21B7-4BC4-869F-317EC06C4727}" srcId="{9030AC87-493D-4A14-8FF7-4848F185250F}" destId="{B66D488E-4381-4D06-B25C-E3B745672B29}" srcOrd="0" destOrd="0" parTransId="{4623D7E8-6C24-4A54-B9B5-FCC5A3FC8502}" sibTransId="{2441D974-2B34-4DBF-A60B-662DB130CC2A}"/>
    <dgm:cxn modelId="{F4F47BAC-4DD8-4A1C-B3A2-D7A3A8F55B62}" type="presOf" srcId="{F53D39BB-23A6-4511-9C26-9073DEB81A31}" destId="{C00CAC0A-451C-46AB-A1ED-F4DEB60FECAA}" srcOrd="0" destOrd="0" presId="urn:microsoft.com/office/officeart/2005/8/layout/radial4"/>
    <dgm:cxn modelId="{750D78C3-6016-4315-840F-34A845303563}" srcId="{B66D488E-4381-4D06-B25C-E3B745672B29}" destId="{6143B984-38E3-47F8-A5C9-D52219780918}" srcOrd="2" destOrd="0" parTransId="{BF5A1BCD-5D57-427A-A634-87C2A091A6A9}" sibTransId="{7DC4723D-C3E0-4820-8915-BCD1CF7DB1AF}"/>
    <dgm:cxn modelId="{10E697EF-A54F-46DF-B101-597218D6B610}" srcId="{B66D488E-4381-4D06-B25C-E3B745672B29}" destId="{F53D39BB-23A6-4511-9C26-9073DEB81A31}" srcOrd="1" destOrd="0" parTransId="{51162D14-9996-474D-A12C-79B77CF15F7C}" sibTransId="{68FBE6A8-B2AC-456B-A122-B6A659AF807F}"/>
    <dgm:cxn modelId="{0C8108A4-087C-4853-A706-0FE0E404BB6B}" type="presParOf" srcId="{B267AAAC-37C8-434E-A790-237701101380}" destId="{3C1AFA3B-28EA-42BB-90B3-2028762313C9}" srcOrd="0" destOrd="0" presId="urn:microsoft.com/office/officeart/2005/8/layout/radial4"/>
    <dgm:cxn modelId="{BA62395B-07DF-4445-934F-F9DCC5D6D777}" type="presParOf" srcId="{B267AAAC-37C8-434E-A790-237701101380}" destId="{40520B1C-B923-46F6-9B1D-2E7FE56096CA}" srcOrd="1" destOrd="0" presId="urn:microsoft.com/office/officeart/2005/8/layout/radial4"/>
    <dgm:cxn modelId="{0E590D0D-8AEB-4FB0-BEE3-65A1C8242D98}" type="presParOf" srcId="{B267AAAC-37C8-434E-A790-237701101380}" destId="{47EA1AA1-4EE7-40DC-9D32-598C0E8D7925}" srcOrd="2" destOrd="0" presId="urn:microsoft.com/office/officeart/2005/8/layout/radial4"/>
    <dgm:cxn modelId="{7B90E5A2-DCF4-49C0-9E8F-A21A87145FC9}" type="presParOf" srcId="{B267AAAC-37C8-434E-A790-237701101380}" destId="{2B8E6577-A3C8-4000-8121-7E8EB17F12B7}" srcOrd="3" destOrd="0" presId="urn:microsoft.com/office/officeart/2005/8/layout/radial4"/>
    <dgm:cxn modelId="{204F05DA-7D0A-4E92-98CD-661CFCA66A4F}" type="presParOf" srcId="{B267AAAC-37C8-434E-A790-237701101380}" destId="{C00CAC0A-451C-46AB-A1ED-F4DEB60FECAA}" srcOrd="4" destOrd="0" presId="urn:microsoft.com/office/officeart/2005/8/layout/radial4"/>
    <dgm:cxn modelId="{32880396-C999-4CF3-946A-F8BDF947ABE4}" type="presParOf" srcId="{B267AAAC-37C8-434E-A790-237701101380}" destId="{E8023A37-8BD5-4B97-A2B5-1C1B9EED4BC3}" srcOrd="5" destOrd="0" presId="urn:microsoft.com/office/officeart/2005/8/layout/radial4"/>
    <dgm:cxn modelId="{E65AC3DE-0AEA-4323-AE65-9CD89516E606}" type="presParOf" srcId="{B267AAAC-37C8-434E-A790-237701101380}" destId="{5129A4B4-9A69-456A-8C7C-C0F8F75D6CD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AFA3B-28EA-42BB-90B3-2028762313C9}">
      <dsp:nvSpPr>
        <dsp:cNvPr id="0" name=""/>
        <dsp:cNvSpPr/>
      </dsp:nvSpPr>
      <dsp:spPr>
        <a:xfrm>
          <a:off x="3150633" y="2323964"/>
          <a:ext cx="2159710" cy="880438"/>
        </a:xfrm>
        <a:prstGeom prst="ellipse">
          <a:avLst/>
        </a:prstGeom>
        <a:gradFill rotWithShape="0">
          <a:gsLst>
            <a:gs pos="0">
              <a:srgbClr val="A3B2C1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研究方向</a:t>
          </a:r>
        </a:p>
      </dsp:txBody>
      <dsp:txXfrm>
        <a:off x="3466915" y="2452901"/>
        <a:ext cx="1527146" cy="622564"/>
      </dsp:txXfrm>
    </dsp:sp>
    <dsp:sp modelId="{40520B1C-B923-46F6-9B1D-2E7FE56096CA}">
      <dsp:nvSpPr>
        <dsp:cNvPr id="0" name=""/>
        <dsp:cNvSpPr/>
      </dsp:nvSpPr>
      <dsp:spPr>
        <a:xfrm rot="10831840">
          <a:off x="1375457" y="2481462"/>
          <a:ext cx="1677842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A3B2C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EA1AA1-4EE7-40DC-9D32-598C0E8D7925}">
      <dsp:nvSpPr>
        <dsp:cNvPr id="0" name=""/>
        <dsp:cNvSpPr/>
      </dsp:nvSpPr>
      <dsp:spPr>
        <a:xfrm>
          <a:off x="495332" y="2401603"/>
          <a:ext cx="176032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A3B2C1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图形计算</a:t>
          </a:r>
        </a:p>
      </dsp:txBody>
      <dsp:txXfrm>
        <a:off x="515022" y="2421293"/>
        <a:ext cx="1720941" cy="632893"/>
      </dsp:txXfrm>
    </dsp:sp>
    <dsp:sp modelId="{2B8E6577-A3C8-4000-8121-7E8EB17F12B7}">
      <dsp:nvSpPr>
        <dsp:cNvPr id="0" name=""/>
        <dsp:cNvSpPr/>
      </dsp:nvSpPr>
      <dsp:spPr>
        <a:xfrm rot="16284073">
          <a:off x="3544697" y="1260712"/>
          <a:ext cx="1432216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A3B2C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0CAC0A-451C-46AB-A1ED-F4DEB60FECAA}">
      <dsp:nvSpPr>
        <dsp:cNvPr id="0" name=""/>
        <dsp:cNvSpPr/>
      </dsp:nvSpPr>
      <dsp:spPr>
        <a:xfrm>
          <a:off x="3183511" y="472729"/>
          <a:ext cx="218961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A3B2C1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图像</a:t>
          </a:r>
          <a:r>
            <a:rPr lang="en-US" altLang="zh-CN" sz="2400" b="1" kern="1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+</a:t>
          </a:r>
          <a:r>
            <a:rPr lang="zh-CN" altLang="en-US" sz="2400" b="1" kern="1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视频处理</a:t>
          </a:r>
        </a:p>
      </dsp:txBody>
      <dsp:txXfrm>
        <a:off x="3203201" y="492419"/>
        <a:ext cx="2150231" cy="632893"/>
      </dsp:txXfrm>
    </dsp:sp>
    <dsp:sp modelId="{E8023A37-8BD5-4B97-A2B5-1C1B9EED4BC3}">
      <dsp:nvSpPr>
        <dsp:cNvPr id="0" name=""/>
        <dsp:cNvSpPr/>
      </dsp:nvSpPr>
      <dsp:spPr>
        <a:xfrm rot="21568963">
          <a:off x="5411692" y="2481587"/>
          <a:ext cx="1746595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A3B2C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29A4B4-9A69-456A-8C7C-C0F8F75D6CD3}">
      <dsp:nvSpPr>
        <dsp:cNvPr id="0" name=""/>
        <dsp:cNvSpPr/>
      </dsp:nvSpPr>
      <dsp:spPr>
        <a:xfrm>
          <a:off x="6063069" y="2401614"/>
          <a:ext cx="2190367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A3B2C1">
                <a:hueOff val="0"/>
                <a:satOff val="0"/>
                <a:lumOff val="0"/>
                <a:alphaOff val="0"/>
                <a:tint val="50000"/>
                <a:satMod val="300000"/>
              </a:srgbClr>
            </a:gs>
            <a:gs pos="35000">
              <a:srgbClr val="A3B2C1">
                <a:hueOff val="0"/>
                <a:satOff val="0"/>
                <a:lumOff val="0"/>
                <a:alphaOff val="0"/>
                <a:tint val="37000"/>
                <a:satMod val="300000"/>
              </a:srgbClr>
            </a:gs>
            <a:gs pos="100000">
              <a:srgbClr val="A3B2C1">
                <a:hueOff val="0"/>
                <a:satOff val="0"/>
                <a:lumOff val="0"/>
                <a:alphaOff val="0"/>
                <a:tint val="15000"/>
                <a:satMod val="350000"/>
              </a:srgb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rPr>
            <a:t>网络应用</a:t>
          </a:r>
        </a:p>
      </dsp:txBody>
      <dsp:txXfrm>
        <a:off x="6082759" y="2421304"/>
        <a:ext cx="2150987" cy="632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DD4B7-93A3-495F-9031-6DDB81953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1B03EC-B7EB-401A-8894-581924A31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814FE3-2B74-4CE8-907A-AB7D877E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651B3C-72F4-48F6-93F1-668A5192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3474E-D53E-475B-AE2F-BB61912F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52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8280E-487A-4A76-8C01-09B4A2A6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05A09F-1558-4F8F-8D1C-7370A5125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56D0B-A847-4E94-8E10-C4D51427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6A6F5-0C69-4416-BFFE-8F015A7D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A3A470-D422-4553-80A3-19E4BB95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556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71167A-0C04-4CE9-BB71-66D31E77E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502A2A-B2B4-4403-B079-4870D7A04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8E1B98-1F23-4100-9B3B-4B42D737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EFC4D-AB6E-48D0-8191-3B6BA2D7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3DEC37-98E9-4508-B8C1-88C7E34D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9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E6762-83F7-40C5-860E-45BECAC2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FFE2DC-B37E-4B7D-96A6-FB49FD6DB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29EF09-74BD-44D1-B7C1-708E29F1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8BAB11-2F89-45BE-8DFE-81CEE79F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09C9E-0F25-4675-80B1-0AFF7C59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56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B49AE-C694-4377-980A-195D2133F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BAC460-412C-412C-8B97-BAECA72C8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08347A-F736-4DF2-BEBF-2A125C6D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0576F7-265B-4EF1-AB5F-FDB8D886F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3667C-F2BF-4DAC-BCB9-2BF54189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7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C6616-BDAF-414F-B66F-97F63AB6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71FA7-F66A-4528-8EF5-F976C129E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729FCD-13EA-4EE4-B1F5-4EB9C3DDD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CEDF08-CE98-42E7-84A5-472A900C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3C1B64-26DA-4B25-8E6A-ACD93C5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2F5CF3-7224-41B2-B10A-F6296F19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46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65E8C-9275-4CD0-8CCB-52DFC41E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8B7268-60C3-4C92-878B-BD6E7D1D3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BB8B58-58BE-4200-9CDE-64B6AC0C0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81D408-E919-4248-BA18-FCC06E28D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EC27DC-8728-4FF3-AEAA-29FEBA3E5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07256B-5D7C-4EB2-A1E6-66A2156E4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EDB6D0-F2CA-46E9-9496-0B27EC9B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0230E69-578D-4C24-9C9A-0086EC7D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33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8FE01-601B-4C54-A6DA-1E684658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A65459-0C59-45CE-A7AF-C3E427C6E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A2F6EF-A905-41F8-AECA-06598166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F010DB-1331-4D99-9759-4B5E5A66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36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1E9D87-89DB-4729-983B-05954F9A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6272BF-48BF-4BF4-854F-8239B1EC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78C987-262F-46FB-B53A-2445E591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169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9B8AD-A4D4-46CA-A476-C481F2B7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707BF-BCBC-43A5-B1B4-B63C94184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DE200D-8D4F-43C6-8324-391BD76C7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9DCDE8-DF95-4796-8BCA-DFB09151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D89C5C-F78A-48A4-ABA6-FAEEB276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139BFF-D70D-4EDA-AD60-8590418F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047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63FDC-F959-4045-A8E9-B28A810E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07F563-8CE7-4862-98AA-BC913C4B2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F94A97-1EE6-449D-A507-B46DFAB3C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691738-18F1-4EAF-B69B-A0606B9F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7D186D-98B9-4C52-9098-4AD6AAE25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F13D30-EC11-4E03-9297-44B76975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21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1284ED-4BE9-48F0-BAD9-5760173E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3BB73A-E795-4CBE-BE48-3D11060E1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618B8B-3CBC-4205-BDE7-A573E2794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A12CA-4481-46FD-813F-C089DFCD25C3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46FFC9-F1ED-424D-AA55-DCEE14A01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39F553-699E-45E1-B0A2-78A64D0D7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61035-C160-4090-9659-7123C0A0B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54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17AA1BE-C9F1-4816-9EB2-158649BF2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803214"/>
              </p:ext>
            </p:extLst>
          </p:nvPr>
        </p:nvGraphicFramePr>
        <p:xfrm>
          <a:off x="234000" y="1120195"/>
          <a:ext cx="867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232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Administrator\AppData\Roaming\Tencent\Users\7849952\QQ\WinTemp\RichOle\QKL]8GA`$JKBJTKK$O`7}F8.png">
            <a:extLst>
              <a:ext uri="{FF2B5EF4-FFF2-40B4-BE49-F238E27FC236}">
                <a16:creationId xmlns:a16="http://schemas.microsoft.com/office/drawing/2014/main" id="{E0FA5439-249A-486E-B78D-B70F6D24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"/>
          <a:stretch>
            <a:fillRect/>
          </a:stretch>
        </p:blipFill>
        <p:spPr bwMode="auto">
          <a:xfrm>
            <a:off x="534988" y="2051050"/>
            <a:ext cx="5459412" cy="232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Administrator\AppData\Roaming\Tencent\Users\7849952\QQ\WinTemp\RichOle\6H{DJWQGSO2KTUE4NW%@2~Y.png">
            <a:extLst>
              <a:ext uri="{FF2B5EF4-FFF2-40B4-BE49-F238E27FC236}">
                <a16:creationId xmlns:a16="http://schemas.microsoft.com/office/drawing/2014/main" id="{B5855C59-B616-463B-B877-E76CCDB82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4451350"/>
            <a:ext cx="5473700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 descr="C:\Users\Administrator\AppData\Roaming\Tencent\Users\7849952\QQ\WinTemp\RichOle\K)3[TBA5RYZT~GWDQ4))H}6.png">
            <a:extLst>
              <a:ext uri="{FF2B5EF4-FFF2-40B4-BE49-F238E27FC236}">
                <a16:creationId xmlns:a16="http://schemas.microsoft.com/office/drawing/2014/main" id="{ABC7CAA2-2632-40D8-AC59-7055A71B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295" y="2044123"/>
            <a:ext cx="246380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 descr="C:\Users\Administrator\AppData\Roaming\Tencent\Users\7849952\QQ\WinTemp\RichOle\87PYGIO5E644C]7NFIS[GNK.png">
            <a:extLst>
              <a:ext uri="{FF2B5EF4-FFF2-40B4-BE49-F238E27FC236}">
                <a16:creationId xmlns:a16="http://schemas.microsoft.com/office/drawing/2014/main" id="{F7468673-6E2A-499E-B72C-6D2605C30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07" y="3685165"/>
            <a:ext cx="2441575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 descr="C:\Users\Administrator\AppData\Roaming\Tencent\Users\7849952\QQ\WinTemp\RichOle\[9)$8$QPJ%A9J1WH40O{0PQ.png">
            <a:extLst>
              <a:ext uri="{FF2B5EF4-FFF2-40B4-BE49-F238E27FC236}">
                <a16:creationId xmlns:a16="http://schemas.microsoft.com/office/drawing/2014/main" id="{C7894B6B-7E28-469E-926D-4BF5554C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37" y="5327795"/>
            <a:ext cx="2460625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65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5CDC39A8-6A95-4908-B23D-A4CECE8D3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215" y="1176804"/>
            <a:ext cx="6515100" cy="63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3200" b="1" dirty="0">
                <a:ea typeface="楷体_GB2312" pitchFamily="49" charset="-122"/>
              </a:rPr>
              <a:t>口内三维扫描系统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FC7CE2-DA93-47FD-B153-26C0224DD3EB}"/>
              </a:ext>
            </a:extLst>
          </p:cNvPr>
          <p:cNvSpPr txBox="1"/>
          <p:nvPr/>
        </p:nvSpPr>
        <p:spPr>
          <a:xfrm>
            <a:off x="3103418" y="5708073"/>
            <a:ext cx="9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DD4AFF28-4082-4499-8CAF-1CF0CC7D5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67" y="3078595"/>
            <a:ext cx="31115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BD93E63A-91EC-4629-9660-4C8C50B60CB3}"/>
              </a:ext>
            </a:extLst>
          </p:cNvPr>
          <p:cNvGrpSpPr/>
          <p:nvPr/>
        </p:nvGrpSpPr>
        <p:grpSpPr>
          <a:xfrm>
            <a:off x="4467247" y="2806278"/>
            <a:ext cx="2536329" cy="3510437"/>
            <a:chOff x="4301970" y="2090784"/>
            <a:chExt cx="2536329" cy="3510437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BB214AD3-22EC-43E0-827D-D0BE71D2B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32" r="17952"/>
            <a:stretch/>
          </p:blipFill>
          <p:spPr>
            <a:xfrm>
              <a:off x="4301970" y="2090784"/>
              <a:ext cx="2460026" cy="2199594"/>
            </a:xfrm>
            <a:prstGeom prst="rect">
              <a:avLst/>
            </a:prstGeom>
          </p:spPr>
        </p:pic>
        <p:sp>
          <p:nvSpPr>
            <p:cNvPr id="29" name="标题 7">
              <a:extLst>
                <a:ext uri="{FF2B5EF4-FFF2-40B4-BE49-F238E27FC236}">
                  <a16:creationId xmlns:a16="http://schemas.microsoft.com/office/drawing/2014/main" id="{B12C3E78-B46A-4DBC-80D0-B6CDC4861EE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17942" y="4277782"/>
              <a:ext cx="242035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b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600" kern="0" dirty="0">
                  <a:solidFill>
                    <a:srgbClr val="CC0000"/>
                  </a:solidFill>
                  <a:latin typeface="Times New Roman" panose="02020603050405020304" pitchFamily="18" charset="0"/>
                  <a:ea typeface="隶书"/>
                </a:rPr>
                <a:t>3D</a:t>
              </a:r>
              <a:r>
                <a:rPr lang="zh-CN" altLang="en-US" sz="1600" kern="0" dirty="0">
                  <a:solidFill>
                    <a:srgbClr val="CC0000"/>
                  </a:solidFill>
                  <a:latin typeface="Times New Roman" panose="02020603050405020304" pitchFamily="18" charset="0"/>
                  <a:ea typeface="隶书"/>
                </a:rPr>
                <a:t>偏差</a:t>
              </a:r>
              <a:endParaRPr lang="en-US" altLang="zh-CN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/>
              </a:endParaRPr>
            </a:p>
            <a:p>
              <a:pPr eaLnBrk="1" hangingPunct="1">
                <a:defRPr/>
              </a:pPr>
              <a:r>
                <a:rPr lang="zh-CN" altLang="en-US" sz="1600" kern="0" dirty="0">
                  <a:solidFill>
                    <a:srgbClr val="CC0000"/>
                  </a:solidFill>
                  <a:latin typeface="Times New Roman" panose="02020603050405020304" pitchFamily="18" charset="0"/>
                  <a:ea typeface="隶书"/>
                </a:rPr>
                <a:t>最大</a:t>
              </a:r>
              <a:r>
                <a:rPr lang="en-US" altLang="zh-CN" sz="1600" kern="0" dirty="0">
                  <a:solidFill>
                    <a:srgbClr val="CC0000"/>
                  </a:solidFill>
                  <a:latin typeface="Times New Roman" panose="02020603050405020304" pitchFamily="18" charset="0"/>
                  <a:ea typeface="隶书"/>
                </a:rPr>
                <a:t>+/- 3.044/-3.338mm</a:t>
              </a:r>
            </a:p>
            <a:p>
              <a:pPr eaLnBrk="1" hangingPunct="1">
                <a:defRPr/>
              </a:pPr>
              <a:r>
                <a:rPr lang="zh-CN" altLang="en-US" sz="1600" kern="0" dirty="0">
                  <a:solidFill>
                    <a:srgbClr val="CC0000"/>
                  </a:solidFill>
                  <a:latin typeface="Times New Roman" panose="02020603050405020304" pitchFamily="18" charset="0"/>
                  <a:ea typeface="隶书"/>
                </a:rPr>
                <a:t>平均</a:t>
              </a:r>
              <a:r>
                <a:rPr lang="en-US" altLang="zh-CN" sz="1600" kern="0" dirty="0">
                  <a:solidFill>
                    <a:srgbClr val="CC0000"/>
                  </a:solidFill>
                  <a:latin typeface="Times New Roman" panose="02020603050405020304" pitchFamily="18" charset="0"/>
                  <a:ea typeface="隶书"/>
                </a:rPr>
                <a:t>+/- 0.148/-0.139mm</a:t>
              </a:r>
            </a:p>
            <a:p>
              <a:pPr eaLnBrk="1" hangingPunct="1">
                <a:defRPr/>
              </a:pPr>
              <a:r>
                <a:rPr lang="zh-CN" altLang="en-US" sz="1600" kern="0" dirty="0">
                  <a:solidFill>
                    <a:srgbClr val="CC0000"/>
                  </a:solidFill>
                  <a:latin typeface="Times New Roman" panose="02020603050405020304" pitchFamily="18" charset="0"/>
                  <a:ea typeface="隶书"/>
                </a:rPr>
                <a:t>标准偏差：</a:t>
              </a:r>
              <a:r>
                <a:rPr lang="en-US" altLang="zh-CN" sz="1600" kern="0" dirty="0">
                  <a:solidFill>
                    <a:srgbClr val="CC0000"/>
                  </a:solidFill>
                  <a:latin typeface="Times New Roman" panose="02020603050405020304" pitchFamily="18" charset="0"/>
                  <a:ea typeface="隶书"/>
                </a:rPr>
                <a:t>0.194mm</a:t>
              </a:r>
            </a:p>
            <a:p>
              <a:pPr eaLnBrk="1" hangingPunct="1">
                <a:defRPr/>
              </a:pPr>
              <a:r>
                <a:rPr lang="en-US" altLang="zh-CN" sz="1600" kern="0" dirty="0">
                  <a:solidFill>
                    <a:srgbClr val="CC0000"/>
                  </a:solidFill>
                  <a:latin typeface="Times New Roman" panose="02020603050405020304" pitchFamily="18" charset="0"/>
                  <a:ea typeface="隶书"/>
                </a:rPr>
                <a:t>RMS</a:t>
              </a:r>
              <a:r>
                <a:rPr lang="zh-CN" altLang="en-US" sz="1600" kern="0" dirty="0">
                  <a:solidFill>
                    <a:srgbClr val="CC0000"/>
                  </a:solidFill>
                  <a:latin typeface="Times New Roman" panose="02020603050405020304" pitchFamily="18" charset="0"/>
                  <a:ea typeface="隶书"/>
                </a:rPr>
                <a:t>：</a:t>
              </a:r>
              <a:r>
                <a:rPr lang="en-US" altLang="zh-CN" sz="1600" kern="0" dirty="0">
                  <a:solidFill>
                    <a:srgbClr val="CC0000"/>
                  </a:solidFill>
                  <a:latin typeface="Times New Roman" panose="02020603050405020304" pitchFamily="18" charset="0"/>
                  <a:ea typeface="隶书"/>
                </a:rPr>
                <a:t>0.194mm</a:t>
              </a:r>
              <a:endParaRPr lang="zh-CN" altLang="en-US" sz="1600" kern="0" dirty="0">
                <a:solidFill>
                  <a:srgbClr val="CC0000"/>
                </a:solidFill>
                <a:latin typeface="Times New Roman" panose="02020603050405020304" pitchFamily="18" charset="0"/>
                <a:ea typeface="隶书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741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8">
            <a:extLst>
              <a:ext uri="{FF2B5EF4-FFF2-40B4-BE49-F238E27FC236}">
                <a16:creationId xmlns:a16="http://schemas.microsoft.com/office/drawing/2014/main" id="{DD9C5B5C-87C6-4426-8461-7C90D663CF6C}"/>
              </a:ext>
            </a:extLst>
          </p:cNvPr>
          <p:cNvSpPr txBox="1">
            <a:spLocks/>
          </p:cNvSpPr>
          <p:nvPr/>
        </p:nvSpPr>
        <p:spPr bwMode="auto">
          <a:xfrm>
            <a:off x="1565275" y="1103313"/>
            <a:ext cx="601345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微波器件建模及计算数据可视化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4F53CB-10D5-4B84-ACAE-4B66167F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59" y="2004868"/>
            <a:ext cx="36671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D70E18-A779-457B-AF7F-11ADD199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4297651"/>
            <a:ext cx="37211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16CAA5-F352-46EC-A5D0-166CB044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645" y="2040515"/>
            <a:ext cx="36163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45973EB-6950-48D6-8E6A-9478DC640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244" y="4325360"/>
            <a:ext cx="36163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6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25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>
            <a:extLst>
              <a:ext uri="{FF2B5EF4-FFF2-40B4-BE49-F238E27FC236}">
                <a16:creationId xmlns:a16="http://schemas.microsoft.com/office/drawing/2014/main" id="{EA8822B4-2520-4D00-92C0-0E8F93140E66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677863" y="1117600"/>
            <a:ext cx="8358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6699"/>
              </a:buClr>
              <a:buSzPct val="70000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面向智能玩具领域的核心技术研究及其产业化示范</a:t>
            </a:r>
          </a:p>
        </p:txBody>
      </p:sp>
      <p:sp>
        <p:nvSpPr>
          <p:cNvPr id="9" name="Text Box 19">
            <a:extLst>
              <a:ext uri="{FF2B5EF4-FFF2-40B4-BE49-F238E27FC236}">
                <a16:creationId xmlns:a16="http://schemas.microsoft.com/office/drawing/2014/main" id="{015B7742-9C2F-4971-A0CC-23B2665A8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5737225"/>
            <a:ext cx="56896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600" b="1" dirty="0">
                <a:solidFill>
                  <a:srgbClr val="161616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智能教育机器人虚拟设计与仿真平台</a:t>
            </a:r>
            <a:endParaRPr lang="en-US" altLang="zh-CN" sz="2600" b="1" dirty="0">
              <a:solidFill>
                <a:srgbClr val="16161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E57176BE-D15F-4DAA-A3BB-04DB9DC0F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762125"/>
            <a:ext cx="5265738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0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8">
            <a:extLst>
              <a:ext uri="{FF2B5EF4-FFF2-40B4-BE49-F238E27FC236}">
                <a16:creationId xmlns:a16="http://schemas.microsoft.com/office/drawing/2014/main" id="{E206FA86-37CB-492C-9749-1231E7021AFD}"/>
              </a:ext>
            </a:extLst>
          </p:cNvPr>
          <p:cNvSpPr>
            <a:spLocks/>
          </p:cNvSpPr>
          <p:nvPr/>
        </p:nvSpPr>
        <p:spPr bwMode="auto">
          <a:xfrm>
            <a:off x="415925" y="1109663"/>
            <a:ext cx="8312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大规模群体动画模拟与绘制技术（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863探索项目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pic>
        <p:nvPicPr>
          <p:cNvPr id="6" name="Picture 10" descr="Massive01">
            <a:extLst>
              <a:ext uri="{FF2B5EF4-FFF2-40B4-BE49-F238E27FC236}">
                <a16:creationId xmlns:a16="http://schemas.microsoft.com/office/drawing/2014/main" id="{AC613A1E-59ED-4E69-948B-3C5C3DFE328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4241800"/>
            <a:ext cx="3076575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Laboratory\Lab\IDMT\00-IDMT\2009\2009团队年度技术报告\Photo\卢光辉-截图\Theater.jpg">
            <a:extLst>
              <a:ext uri="{FF2B5EF4-FFF2-40B4-BE49-F238E27FC236}">
                <a16:creationId xmlns:a16="http://schemas.microsoft.com/office/drawing/2014/main" id="{E848644F-94B6-4A9E-ABF7-4C14DE08C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1858963"/>
            <a:ext cx="3078162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D:\Laboratory\Lab\IDMT\00-IDMT\2009\2009团队年度技术报告\Photo\卢光辉-截图\Traffic.jpg">
            <a:extLst>
              <a:ext uri="{FF2B5EF4-FFF2-40B4-BE49-F238E27FC236}">
                <a16:creationId xmlns:a16="http://schemas.microsoft.com/office/drawing/2014/main" id="{DA027F3D-26AE-4252-BAA8-3D8BC342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1854200"/>
            <a:ext cx="3073400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5" descr="暴风截屏20101101234155.bmp">
            <a:extLst>
              <a:ext uri="{FF2B5EF4-FFF2-40B4-BE49-F238E27FC236}">
                <a16:creationId xmlns:a16="http://schemas.microsoft.com/office/drawing/2014/main" id="{A0F78F12-716C-49AD-ABF7-C00466366F1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r="12679"/>
          <a:stretch>
            <a:fillRect/>
          </a:stretch>
        </p:blipFill>
        <p:spPr bwMode="auto">
          <a:xfrm>
            <a:off x="4662488" y="4241800"/>
            <a:ext cx="3076575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56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8">
            <a:extLst>
              <a:ext uri="{FF2B5EF4-FFF2-40B4-BE49-F238E27FC236}">
                <a16:creationId xmlns:a16="http://schemas.microsoft.com/office/drawing/2014/main" id="{C6BEFFE6-D32A-4806-ACF1-AAE8DAAAAEE4}"/>
              </a:ext>
            </a:extLst>
          </p:cNvPr>
          <p:cNvSpPr>
            <a:spLocks/>
          </p:cNvSpPr>
          <p:nvPr/>
        </p:nvSpPr>
        <p:spPr bwMode="auto">
          <a:xfrm>
            <a:off x="-153989" y="1090613"/>
            <a:ext cx="8056359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8775" indent="-358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体验式虚拟博物馆数字展示（金沙博物馆）</a:t>
            </a:r>
          </a:p>
        </p:txBody>
      </p:sp>
      <p:pic>
        <p:nvPicPr>
          <p:cNvPr id="9" name="Picture 4" descr="D:\Laboratory\Lab\IDMT\00-IDMT\研究所成果交流\何晓曦\12.bmp">
            <a:extLst>
              <a:ext uri="{FF2B5EF4-FFF2-40B4-BE49-F238E27FC236}">
                <a16:creationId xmlns:a16="http://schemas.microsoft.com/office/drawing/2014/main" id="{31747308-3C50-4199-9AE1-4DBDA7C6695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1773238"/>
            <a:ext cx="5465762" cy="445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D:\Laboratory\Lab\IDMT\00-IDMT\研究所成果交流\何晓曦\2.bmp">
            <a:extLst>
              <a:ext uri="{FF2B5EF4-FFF2-40B4-BE49-F238E27FC236}">
                <a16:creationId xmlns:a16="http://schemas.microsoft.com/office/drawing/2014/main" id="{B2E6A891-78FA-4512-A24E-BC534328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4068763"/>
            <a:ext cx="28797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D:\Laboratory\Lab\IDMT\00-IDMT\研究所成果交流\何晓曦\8.bmp">
            <a:extLst>
              <a:ext uri="{FF2B5EF4-FFF2-40B4-BE49-F238E27FC236}">
                <a16:creationId xmlns:a16="http://schemas.microsoft.com/office/drawing/2014/main" id="{E0ADB9FC-C0CB-44BD-858C-E27E0B50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1773238"/>
            <a:ext cx="28797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8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7">
            <a:extLst>
              <a:ext uri="{FF2B5EF4-FFF2-40B4-BE49-F238E27FC236}">
                <a16:creationId xmlns:a16="http://schemas.microsoft.com/office/drawing/2014/main" id="{F0832A95-2A36-4F94-A55F-117A0B8F6C28}"/>
              </a:ext>
            </a:extLst>
          </p:cNvPr>
          <p:cNvSpPr txBox="1">
            <a:spLocks/>
          </p:cNvSpPr>
          <p:nvPr/>
        </p:nvSpPr>
        <p:spPr bwMode="auto">
          <a:xfrm>
            <a:off x="971550" y="361950"/>
            <a:ext cx="795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基于大数据的居民健康智能服务平台关键技术研究及应用</a:t>
            </a:r>
          </a:p>
        </p:txBody>
      </p:sp>
      <p:grpSp>
        <p:nvGrpSpPr>
          <p:cNvPr id="8" name="组合 25">
            <a:extLst>
              <a:ext uri="{FF2B5EF4-FFF2-40B4-BE49-F238E27FC236}">
                <a16:creationId xmlns:a16="http://schemas.microsoft.com/office/drawing/2014/main" id="{007FE31A-E251-40E4-8FB6-9EB3FF9F0DCF}"/>
              </a:ext>
            </a:extLst>
          </p:cNvPr>
          <p:cNvGrpSpPr>
            <a:grpSpLocks/>
          </p:cNvGrpSpPr>
          <p:nvPr/>
        </p:nvGrpSpPr>
        <p:grpSpPr bwMode="auto">
          <a:xfrm>
            <a:off x="390525" y="2951163"/>
            <a:ext cx="3475038" cy="3189287"/>
            <a:chOff x="0" y="0"/>
            <a:chExt cx="2911776" cy="3188970"/>
          </a:xfrm>
        </p:grpSpPr>
        <p:sp>
          <p:nvSpPr>
            <p:cNvPr id="10" name="AutoShape 12">
              <a:extLst>
                <a:ext uri="{FF2B5EF4-FFF2-40B4-BE49-F238E27FC236}">
                  <a16:creationId xmlns:a16="http://schemas.microsoft.com/office/drawing/2014/main" id="{49CBA8F0-06C5-4B6B-ABFA-79F9E3892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911775" cy="318897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E7FAF8"/>
                </a:gs>
                <a:gs pos="100000">
                  <a:srgbClr val="FAFEFD"/>
                </a:gs>
              </a:gsLst>
              <a:lin ang="5400000" scaled="1"/>
            </a:gradFill>
            <a:ln w="47625" cmpd="thickThin">
              <a:solidFill>
                <a:srgbClr val="A3A101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800"/>
                </a:spcAft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记录总数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</a:t>
              </a:r>
              <a:r>
                <a:rPr lang="en-US" altLang="zh-CN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19</a:t>
              </a:r>
              <a:r>
                <a: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亿条</a:t>
              </a:r>
              <a:endPara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项目检验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1875</a:t>
              </a: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万条</a:t>
              </a:r>
              <a:endPara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门诊费用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5.6</a:t>
              </a: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亿条</a:t>
              </a:r>
              <a:endPara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门诊处方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3.8</a:t>
              </a: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亿条</a:t>
              </a:r>
              <a:endPara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住院医嘱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1.5</a:t>
              </a: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亿条</a:t>
              </a:r>
              <a:endPara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检查影像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226</a:t>
              </a: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万条</a:t>
              </a:r>
              <a:endPara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直接连接符 18">
              <a:extLst>
                <a:ext uri="{FF2B5EF4-FFF2-40B4-BE49-F238E27FC236}">
                  <a16:creationId xmlns:a16="http://schemas.microsoft.com/office/drawing/2014/main" id="{1F6BED65-CD52-4419-B423-5F3AED1F9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0" y="731520"/>
              <a:ext cx="2908716" cy="30481"/>
            </a:xfrm>
            <a:prstGeom prst="line">
              <a:avLst/>
            </a:prstGeom>
            <a:noFill/>
            <a:ln w="28575">
              <a:solidFill>
                <a:srgbClr val="A3A10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AutoShape 12">
            <a:extLst>
              <a:ext uri="{FF2B5EF4-FFF2-40B4-BE49-F238E27FC236}">
                <a16:creationId xmlns:a16="http://schemas.microsoft.com/office/drawing/2014/main" id="{0E3E7C1E-1B94-4197-AA8C-176885A11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1811338"/>
            <a:ext cx="3751263" cy="10445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7FAF8"/>
              </a:gs>
              <a:gs pos="100000">
                <a:srgbClr val="FAFEFD"/>
              </a:gs>
            </a:gsLst>
            <a:lin ang="5400000" scaled="1"/>
          </a:gradFill>
          <a:ln w="47625" cmpd="thickThin">
            <a:solidFill>
              <a:srgbClr val="762299"/>
            </a:solidFill>
            <a:bevel/>
            <a:headEnd/>
            <a:tailEnd/>
          </a:ln>
        </p:spPr>
        <p:txBody>
          <a:bodyPr anchor="ctr"/>
          <a:lstStyle>
            <a:lvl1pPr marL="365125" indent="-365125"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800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万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份健康档案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44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家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公立医院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0788C3-4BAF-4611-BC00-47559B85117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 r="11323"/>
          <a:stretch>
            <a:fillRect/>
          </a:stretch>
        </p:blipFill>
        <p:spPr bwMode="auto">
          <a:xfrm>
            <a:off x="4247573" y="4118984"/>
            <a:ext cx="3867150" cy="1982787"/>
          </a:xfrm>
          <a:prstGeom prst="rect">
            <a:avLst/>
          </a:prstGeom>
          <a:noFill/>
          <a:ln w="1587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7" name="Picture 24" descr="图片5">
            <a:extLst>
              <a:ext uri="{FF2B5EF4-FFF2-40B4-BE49-F238E27FC236}">
                <a16:creationId xmlns:a16="http://schemas.microsoft.com/office/drawing/2014/main" id="{6D2782E4-9491-490A-9843-F35AF3529847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47573" y="1806863"/>
            <a:ext cx="3867150" cy="198278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623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1E989D8-2B51-4FE4-8349-B5CC0FECCE82}"/>
              </a:ext>
            </a:extLst>
          </p:cNvPr>
          <p:cNvSpPr>
            <a:spLocks/>
          </p:cNvSpPr>
          <p:nvPr/>
        </p:nvSpPr>
        <p:spPr bwMode="auto">
          <a:xfrm>
            <a:off x="622877" y="387928"/>
            <a:ext cx="7126288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建筑公司成本管理系统</a:t>
            </a:r>
          </a:p>
        </p:txBody>
      </p:sp>
      <p:pic>
        <p:nvPicPr>
          <p:cNvPr id="12" name="图片 7" descr="jj2.png">
            <a:extLst>
              <a:ext uri="{FF2B5EF4-FFF2-40B4-BE49-F238E27FC236}">
                <a16:creationId xmlns:a16="http://schemas.microsoft.com/office/drawing/2014/main" id="{8351DA8A-4A95-423F-A74B-2BF5F0328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54" y="1526886"/>
            <a:ext cx="4265612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8" descr="jj4.png">
            <a:extLst>
              <a:ext uri="{FF2B5EF4-FFF2-40B4-BE49-F238E27FC236}">
                <a16:creationId xmlns:a16="http://schemas.microsoft.com/office/drawing/2014/main" id="{DB3BBB71-718C-4D84-AE71-89CE37FDC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68" y="3928341"/>
            <a:ext cx="426243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17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8">
            <a:extLst>
              <a:ext uri="{FF2B5EF4-FFF2-40B4-BE49-F238E27FC236}">
                <a16:creationId xmlns:a16="http://schemas.microsoft.com/office/drawing/2014/main" id="{2F82AF09-7CDC-4A5D-BA92-7B7C8624569D}"/>
              </a:ext>
            </a:extLst>
          </p:cNvPr>
          <p:cNvSpPr>
            <a:spLocks/>
          </p:cNvSpPr>
          <p:nvPr/>
        </p:nvSpPr>
        <p:spPr bwMode="auto">
          <a:xfrm>
            <a:off x="391968" y="527858"/>
            <a:ext cx="7126288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金融风险控制管理平台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CD6B50-9015-4BCF-974C-AB1733A25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6" t="33433" r="7770"/>
          <a:stretch/>
        </p:blipFill>
        <p:spPr>
          <a:xfrm>
            <a:off x="2049346" y="4112491"/>
            <a:ext cx="4400869" cy="2496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883B66-B281-4216-8D54-BAACC9570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281"/>
          <a:stretch/>
        </p:blipFill>
        <p:spPr>
          <a:xfrm>
            <a:off x="1864351" y="1888967"/>
            <a:ext cx="4878193" cy="22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0" descr="获奖_国二等奖2011.jpg">
            <a:extLst>
              <a:ext uri="{FF2B5EF4-FFF2-40B4-BE49-F238E27FC236}">
                <a16:creationId xmlns:a16="http://schemas.microsoft.com/office/drawing/2014/main" id="{C18B28EB-E9B9-4D0F-908B-D4775FE0AFE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879" r="11069" b="5943"/>
          <a:stretch>
            <a:fillRect/>
          </a:stretch>
        </p:blipFill>
        <p:spPr bwMode="auto">
          <a:xfrm>
            <a:off x="983096" y="1496292"/>
            <a:ext cx="2923886" cy="441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723F89-8AC9-446A-95B6-842BA8FCB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37" y="5971309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面向数字化医疗的医学图像关键技术研究及应用</a:t>
            </a:r>
          </a:p>
        </p:txBody>
      </p:sp>
      <p:sp>
        <p:nvSpPr>
          <p:cNvPr id="6" name="内容占位符 8">
            <a:extLst>
              <a:ext uri="{FF2B5EF4-FFF2-40B4-BE49-F238E27FC236}">
                <a16:creationId xmlns:a16="http://schemas.microsoft.com/office/drawing/2014/main" id="{4CB82326-CFDB-4ACE-9D12-F33550CD6DFF}"/>
              </a:ext>
            </a:extLst>
          </p:cNvPr>
          <p:cNvSpPr txBox="1">
            <a:spLocks noChangeArrowheads="1"/>
          </p:cNvSpPr>
          <p:nvPr/>
        </p:nvSpPr>
        <p:spPr>
          <a:xfrm>
            <a:off x="674688" y="758393"/>
            <a:ext cx="8001000" cy="750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FF0000"/>
                </a:solidFill>
                <a:cs typeface="Times New Roman" panose="02020603050405020304" pitchFamily="18" charset="0"/>
              </a:rPr>
              <a:t>国家科技进步二等奖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3CC1BBFB-9B34-42BE-BC67-A39375D8E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952" y="1593561"/>
            <a:ext cx="1789113" cy="4265613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rgbClr val="FF0000"/>
              </a:buClr>
              <a:buSzPct val="90000"/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主要功能</a:t>
            </a:r>
          </a:p>
        </p:txBody>
      </p:sp>
      <p:grpSp>
        <p:nvGrpSpPr>
          <p:cNvPr id="9" name="Group 30">
            <a:extLst>
              <a:ext uri="{FF2B5EF4-FFF2-40B4-BE49-F238E27FC236}">
                <a16:creationId xmlns:a16="http://schemas.microsoft.com/office/drawing/2014/main" id="{09A62C53-ECBF-4B43-8C22-555F55AC8CD6}"/>
              </a:ext>
            </a:extLst>
          </p:cNvPr>
          <p:cNvGrpSpPr>
            <a:grpSpLocks/>
          </p:cNvGrpSpPr>
          <p:nvPr/>
        </p:nvGrpSpPr>
        <p:grpSpPr bwMode="auto">
          <a:xfrm>
            <a:off x="6468629" y="4160981"/>
            <a:ext cx="1512888" cy="893763"/>
            <a:chOff x="4558" y="1706"/>
            <a:chExt cx="998" cy="635"/>
          </a:xfrm>
        </p:grpSpPr>
        <p:sp>
          <p:nvSpPr>
            <p:cNvPr id="10" name="AutoShape 17">
              <a:extLst>
                <a:ext uri="{FF2B5EF4-FFF2-40B4-BE49-F238E27FC236}">
                  <a16:creationId xmlns:a16="http://schemas.microsoft.com/office/drawing/2014/main" id="{15EB61C8-4DD5-489D-81CD-400FD9721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706"/>
              <a:ext cx="998" cy="635"/>
            </a:xfrm>
            <a:prstGeom prst="can">
              <a:avLst>
                <a:gd name="adj" fmla="val 25000"/>
              </a:avLst>
            </a:prstGeom>
            <a:solidFill>
              <a:srgbClr val="CC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FC7E3475-2BCE-4959-8575-163A7EFAF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" y="1909"/>
              <a:ext cx="816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FF0000"/>
                </a:buClr>
                <a:buSzPct val="90000"/>
              </a:pPr>
              <a:r>
                <a:rPr lang="zh-CN" altLang="en-US" b="1" dirty="0">
                  <a:solidFill>
                    <a:srgbClr val="080808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电子病历</a:t>
              </a:r>
              <a:endPara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  <a:p>
              <a:pPr algn="ctr" eaLnBrk="1" hangingPunct="1">
                <a:buClr>
                  <a:srgbClr val="FF0000"/>
                </a:buClr>
                <a:buSzPct val="90000"/>
              </a:pPr>
              <a:r>
                <a: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数据库</a:t>
              </a:r>
              <a:endPara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AutoShape 52">
            <a:extLst>
              <a:ext uri="{FF2B5EF4-FFF2-40B4-BE49-F238E27FC236}">
                <a16:creationId xmlns:a16="http://schemas.microsoft.com/office/drawing/2014/main" id="{57939EF3-70DE-4FF9-B3E7-AA4F007379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63040" y="2025361"/>
            <a:ext cx="1622425" cy="388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远程会诊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E23A6BF5-F3E0-46AC-B685-6EB238473E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66215" y="2579399"/>
            <a:ext cx="1622425" cy="3889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协同医疗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52">
            <a:extLst>
              <a:ext uri="{FF2B5EF4-FFF2-40B4-BE49-F238E27FC236}">
                <a16:creationId xmlns:a16="http://schemas.microsoft.com/office/drawing/2014/main" id="{1E668FA2-932F-409B-AF84-1513C3DB53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66215" y="3133436"/>
            <a:ext cx="1622425" cy="388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信息共享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AutoShape 52">
            <a:extLst>
              <a:ext uri="{FF2B5EF4-FFF2-40B4-BE49-F238E27FC236}">
                <a16:creationId xmlns:a16="http://schemas.microsoft.com/office/drawing/2014/main" id="{CFEDCFEC-61E2-4E7D-A545-BD350820BB4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66215" y="3687474"/>
            <a:ext cx="1622425" cy="3889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在线预约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AutoShape 52">
            <a:extLst>
              <a:ext uri="{FF2B5EF4-FFF2-40B4-BE49-F238E27FC236}">
                <a16:creationId xmlns:a16="http://schemas.microsoft.com/office/drawing/2014/main" id="{050C0772-558A-4929-893D-730B91F54D2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66215" y="4241511"/>
            <a:ext cx="1622425" cy="388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双向转诊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AutoShape 52">
            <a:extLst>
              <a:ext uri="{FF2B5EF4-FFF2-40B4-BE49-F238E27FC236}">
                <a16:creationId xmlns:a16="http://schemas.microsoft.com/office/drawing/2014/main" id="{DF0BE8D0-ECE9-41D8-9BFC-8C58E0A8F26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66215" y="4795549"/>
            <a:ext cx="1622425" cy="3889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健康管理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AutoShape 52">
            <a:extLst>
              <a:ext uri="{FF2B5EF4-FFF2-40B4-BE49-F238E27FC236}">
                <a16:creationId xmlns:a16="http://schemas.microsoft.com/office/drawing/2014/main" id="{895F3715-2661-4667-87E2-8015E2EB90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66215" y="5349586"/>
            <a:ext cx="1622425" cy="388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……</a:t>
            </a: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4FF76391-617B-4CD1-BC28-8CB9248DC010}"/>
              </a:ext>
            </a:extLst>
          </p:cNvPr>
          <p:cNvGrpSpPr>
            <a:grpSpLocks/>
          </p:cNvGrpSpPr>
          <p:nvPr/>
        </p:nvGrpSpPr>
        <p:grpSpPr bwMode="auto">
          <a:xfrm>
            <a:off x="6459392" y="2133600"/>
            <a:ext cx="1512888" cy="893763"/>
            <a:chOff x="4558" y="1706"/>
            <a:chExt cx="998" cy="635"/>
          </a:xfrm>
        </p:grpSpPr>
        <p:sp>
          <p:nvSpPr>
            <p:cNvPr id="20" name="AutoShape 32">
              <a:extLst>
                <a:ext uri="{FF2B5EF4-FFF2-40B4-BE49-F238E27FC236}">
                  <a16:creationId xmlns:a16="http://schemas.microsoft.com/office/drawing/2014/main" id="{D2B97722-5EE3-4418-BA0D-94946F2FD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706"/>
              <a:ext cx="998" cy="635"/>
            </a:xfrm>
            <a:prstGeom prst="can">
              <a:avLst>
                <a:gd name="adj" fmla="val 25000"/>
              </a:avLst>
            </a:prstGeom>
            <a:solidFill>
              <a:srgbClr val="CC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" name="Text Box 5">
              <a:extLst>
                <a:ext uri="{FF2B5EF4-FFF2-40B4-BE49-F238E27FC236}">
                  <a16:creationId xmlns:a16="http://schemas.microsoft.com/office/drawing/2014/main" id="{1B275E3D-9AF6-460C-B00F-0D5B6AC18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" y="1909"/>
              <a:ext cx="816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FF0000"/>
                </a:buClr>
                <a:buSzPct val="90000"/>
              </a:pPr>
              <a:r>
                <a:rPr lang="zh-CN" altLang="en-US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健康档案</a:t>
              </a:r>
            </a:p>
            <a:p>
              <a:pPr algn="ctr" eaLnBrk="1" hangingPunct="1">
                <a:buClr>
                  <a:srgbClr val="FF0000"/>
                </a:buClr>
                <a:buSzPct val="90000"/>
              </a:pPr>
              <a:r>
                <a:rPr lang="zh-CN" altLang="en-US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数据库</a:t>
              </a:r>
              <a:endPara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28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3699E-6 L 0.35452 -0.1782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0" y="-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89017E-6 L 0.35452 0.115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0" y="5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内容占位符 4" descr="获奖_省一等奖2008.jpg">
            <a:extLst>
              <a:ext uri="{FF2B5EF4-FFF2-40B4-BE49-F238E27FC236}">
                <a16:creationId xmlns:a16="http://schemas.microsoft.com/office/drawing/2014/main" id="{00BAC743-AA99-467C-8237-9F1B44E54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1" b="27477"/>
          <a:stretch>
            <a:fillRect/>
          </a:stretch>
        </p:blipFill>
        <p:spPr bwMode="auto">
          <a:xfrm>
            <a:off x="2044607" y="1828799"/>
            <a:ext cx="3032505" cy="426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136B855-0E4D-4E23-9BF6-BDC6483549D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777" y="4211783"/>
            <a:ext cx="2918113" cy="179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内容占位符 8">
            <a:extLst>
              <a:ext uri="{FF2B5EF4-FFF2-40B4-BE49-F238E27FC236}">
                <a16:creationId xmlns:a16="http://schemas.microsoft.com/office/drawing/2014/main" id="{1DB6575B-AD0D-4C55-906C-1AF97FE86243}"/>
              </a:ext>
            </a:extLst>
          </p:cNvPr>
          <p:cNvSpPr>
            <a:spLocks/>
          </p:cNvSpPr>
          <p:nvPr/>
        </p:nvSpPr>
        <p:spPr bwMode="auto">
          <a:xfrm>
            <a:off x="1903846" y="6045201"/>
            <a:ext cx="6705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医学图像处理与三维重建关键技术</a:t>
            </a:r>
          </a:p>
        </p:txBody>
      </p:sp>
      <p:pic>
        <p:nvPicPr>
          <p:cNvPr id="25" name="Picture 6" descr="医学图像处理与三维重建软件">
            <a:extLst>
              <a:ext uri="{FF2B5EF4-FFF2-40B4-BE49-F238E27FC236}">
                <a16:creationId xmlns:a16="http://schemas.microsoft.com/office/drawing/2014/main" id="{7476DBE8-AAF6-4511-97F3-35394B3CA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08" y="1995055"/>
            <a:ext cx="2915299" cy="194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内容占位符 8">
            <a:extLst>
              <a:ext uri="{FF2B5EF4-FFF2-40B4-BE49-F238E27FC236}">
                <a16:creationId xmlns:a16="http://schemas.microsoft.com/office/drawing/2014/main" id="{11FEF717-293B-4F9A-8810-1915BB169834}"/>
              </a:ext>
            </a:extLst>
          </p:cNvPr>
          <p:cNvSpPr txBox="1">
            <a:spLocks/>
          </p:cNvSpPr>
          <p:nvPr/>
        </p:nvSpPr>
        <p:spPr bwMode="auto">
          <a:xfrm>
            <a:off x="1185575" y="1158009"/>
            <a:ext cx="80010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Verdana" panose="020B0604030504040204" pitchFamily="34" charset="0"/>
                <a:ea typeface="楷体_GB2312" pitchFamily="49" charset="-122"/>
              </a:rPr>
              <a:t>四川省科学技术进步一等奖</a:t>
            </a:r>
          </a:p>
        </p:txBody>
      </p:sp>
    </p:spTree>
    <p:extLst>
      <p:ext uri="{BB962C8B-B14F-4D97-AF65-F5344CB8AC3E}">
        <p14:creationId xmlns:p14="http://schemas.microsoft.com/office/powerpoint/2010/main" val="298163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autoUpdateAnimBg="0" advAuto="0"/>
      <p:bldP spid="26" grpId="0" build="p" autoUpdateAnimBg="0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8">
            <a:extLst>
              <a:ext uri="{FF2B5EF4-FFF2-40B4-BE49-F238E27FC236}">
                <a16:creationId xmlns:a16="http://schemas.microsoft.com/office/drawing/2014/main" id="{A060CAC1-2B84-48F9-B760-7B6B125E21CB}"/>
              </a:ext>
            </a:extLst>
          </p:cNvPr>
          <p:cNvSpPr txBox="1">
            <a:spLocks/>
          </p:cNvSpPr>
          <p:nvPr/>
        </p:nvSpPr>
        <p:spPr bwMode="auto">
          <a:xfrm>
            <a:off x="474158" y="330613"/>
            <a:ext cx="80010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电容内部缺陷智能检测系统</a:t>
            </a:r>
          </a:p>
        </p:txBody>
      </p:sp>
      <p:pic>
        <p:nvPicPr>
          <p:cNvPr id="9" name="图片 2" descr="1">
            <a:extLst>
              <a:ext uri="{FF2B5EF4-FFF2-40B4-BE49-F238E27FC236}">
                <a16:creationId xmlns:a16="http://schemas.microsoft.com/office/drawing/2014/main" id="{55621F6A-A660-4E11-90C9-46DC5B70F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68" y="1578825"/>
            <a:ext cx="196691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6">
            <a:extLst>
              <a:ext uri="{FF2B5EF4-FFF2-40B4-BE49-F238E27FC236}">
                <a16:creationId xmlns:a16="http://schemas.microsoft.com/office/drawing/2014/main" id="{E6D8EFA6-B952-4112-AE4B-0ADCF5D5127C}"/>
              </a:ext>
            </a:extLst>
          </p:cNvPr>
          <p:cNvGrpSpPr>
            <a:grpSpLocks/>
          </p:cNvGrpSpPr>
          <p:nvPr/>
        </p:nvGrpSpPr>
        <p:grpSpPr bwMode="auto">
          <a:xfrm>
            <a:off x="5818187" y="1830226"/>
            <a:ext cx="2470150" cy="857250"/>
            <a:chOff x="2260601" y="1860551"/>
            <a:chExt cx="1626694" cy="856935"/>
          </a:xfrm>
        </p:grpSpPr>
        <p:sp>
          <p:nvSpPr>
            <p:cNvPr id="12" name="圆角矩形 12">
              <a:extLst>
                <a:ext uri="{FF2B5EF4-FFF2-40B4-BE49-F238E27FC236}">
                  <a16:creationId xmlns:a16="http://schemas.microsoft.com/office/drawing/2014/main" id="{04A2B667-0CCB-4CCB-A946-6AB7F4E6F311}"/>
                </a:ext>
              </a:extLst>
            </p:cNvPr>
            <p:cNvSpPr/>
            <p:nvPr/>
          </p:nvSpPr>
          <p:spPr>
            <a:xfrm>
              <a:off x="2260601" y="1860551"/>
              <a:ext cx="1626694" cy="856935"/>
            </a:xfrm>
            <a:prstGeom prst="roundRect">
              <a:avLst/>
            </a:prstGeom>
            <a:solidFill>
              <a:srgbClr val="51C3F9">
                <a:lumMod val="20000"/>
                <a:lumOff val="80000"/>
              </a:srgbClr>
            </a:solidFill>
            <a:ln w="25400" cap="flat" cmpd="sng" algn="ctr">
              <a:solidFill>
                <a:srgbClr val="99CB38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kern="0" dirty="0">
                <a:solidFill>
                  <a:sysClr val="window" lastClr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矩形 10">
              <a:extLst>
                <a:ext uri="{FF2B5EF4-FFF2-40B4-BE49-F238E27FC236}">
                  <a16:creationId xmlns:a16="http://schemas.microsoft.com/office/drawing/2014/main" id="{948AFE6B-A0DF-473C-88D1-7FCFC9018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627" y="1931961"/>
              <a:ext cx="1579668" cy="7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电容型号：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0402</a:t>
              </a: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1mm</a:t>
              </a:r>
              <a:r>
                <a:rPr lang="en-US" altLang="zh-CN" sz="1100" b="1">
                  <a:solidFill>
                    <a:srgbClr val="C00000"/>
                  </a:solidFill>
                  <a:latin typeface="宋体" panose="02010600030101010101" pitchFamily="2" charset="-122"/>
                </a:rPr>
                <a:t>╳</a:t>
              </a:r>
              <a:r>
                <a:rPr lang="en-US" altLang="zh-CN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</a:t>
              </a:r>
            </a:p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</a:rPr>
                <a:t>   0603</a:t>
              </a: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</a:rPr>
                <a:t>，</a:t>
              </a: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</a:rPr>
                <a:t>1.6mm</a:t>
              </a:r>
              <a:r>
                <a:rPr lang="en-US" altLang="zh-CN" sz="1100" b="1">
                  <a:solidFill>
                    <a:srgbClr val="000000"/>
                  </a:solidFill>
                  <a:latin typeface="宋体" panose="02010600030101010101" pitchFamily="2" charset="-122"/>
                </a:rPr>
                <a:t>╳</a:t>
              </a: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</a:rPr>
                <a:t>0.8mm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">
            <a:extLst>
              <a:ext uri="{FF2B5EF4-FFF2-40B4-BE49-F238E27FC236}">
                <a16:creationId xmlns:a16="http://schemas.microsoft.com/office/drawing/2014/main" id="{39118A04-EFEE-451A-8C34-F32EF3FA3C07}"/>
              </a:ext>
            </a:extLst>
          </p:cNvPr>
          <p:cNvGrpSpPr>
            <a:grpSpLocks/>
          </p:cNvGrpSpPr>
          <p:nvPr/>
        </p:nvGrpSpPr>
        <p:grpSpPr bwMode="auto">
          <a:xfrm>
            <a:off x="2586038" y="3016522"/>
            <a:ext cx="3111500" cy="3590925"/>
            <a:chOff x="2585625" y="2393885"/>
            <a:chExt cx="3111500" cy="3590990"/>
          </a:xfrm>
        </p:grpSpPr>
        <p:pic>
          <p:nvPicPr>
            <p:cNvPr id="15" name="图片 9">
              <a:extLst>
                <a:ext uri="{FF2B5EF4-FFF2-40B4-BE49-F238E27FC236}">
                  <a16:creationId xmlns:a16="http://schemas.microsoft.com/office/drawing/2014/main" id="{CB5AECED-412D-4CBD-8B91-9010E8390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625" y="2466975"/>
              <a:ext cx="3111500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内容占位符 8">
              <a:extLst>
                <a:ext uri="{FF2B5EF4-FFF2-40B4-BE49-F238E27FC236}">
                  <a16:creationId xmlns:a16="http://schemas.microsoft.com/office/drawing/2014/main" id="{61A6DC19-C72D-427A-8397-5AA971504D4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09181" y="2393885"/>
              <a:ext cx="1239044" cy="39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358775" indent="-3587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ts val="120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None/>
              </a:pPr>
              <a:r>
                <a:rPr kumimoji="1" lang="zh-CN" altLang="en-US" b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原图</a:t>
              </a:r>
            </a:p>
          </p:txBody>
        </p:sp>
      </p:grpSp>
      <p:grpSp>
        <p:nvGrpSpPr>
          <p:cNvPr id="17" name="组合 2">
            <a:extLst>
              <a:ext uri="{FF2B5EF4-FFF2-40B4-BE49-F238E27FC236}">
                <a16:creationId xmlns:a16="http://schemas.microsoft.com/office/drawing/2014/main" id="{1464C48E-028D-45A6-A5EF-2BC57DFFC267}"/>
              </a:ext>
            </a:extLst>
          </p:cNvPr>
          <p:cNvGrpSpPr>
            <a:grpSpLocks/>
          </p:cNvGrpSpPr>
          <p:nvPr/>
        </p:nvGrpSpPr>
        <p:grpSpPr bwMode="auto">
          <a:xfrm>
            <a:off x="5741988" y="3016522"/>
            <a:ext cx="3281362" cy="3652838"/>
            <a:chOff x="5742130" y="2355546"/>
            <a:chExt cx="3281363" cy="3651554"/>
          </a:xfrm>
        </p:grpSpPr>
        <p:pic>
          <p:nvPicPr>
            <p:cNvPr id="18" name="图片 10">
              <a:extLst>
                <a:ext uri="{FF2B5EF4-FFF2-40B4-BE49-F238E27FC236}">
                  <a16:creationId xmlns:a16="http://schemas.microsoft.com/office/drawing/2014/main" id="{D04DC28C-C6FF-46E1-AAF6-1824D864E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130" y="2451100"/>
              <a:ext cx="3281363" cy="355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内容占位符 8">
              <a:extLst>
                <a:ext uri="{FF2B5EF4-FFF2-40B4-BE49-F238E27FC236}">
                  <a16:creationId xmlns:a16="http://schemas.microsoft.com/office/drawing/2014/main" id="{18E4EC75-E431-4F61-814D-6660D630EFF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42230" y="2355546"/>
              <a:ext cx="1508479" cy="39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358775" indent="-3587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ts val="120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None/>
              </a:pPr>
              <a:r>
                <a:rPr kumimoji="1" lang="zh-CN" altLang="en-US" b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检测结果图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41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5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8A5A6A1-B759-4FE8-BD0A-5FFD89FD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10" y="402925"/>
            <a:ext cx="6411760" cy="34396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C568235-E7FC-474C-A44E-0D2162203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01" t="9611" r="4746" b="21244"/>
          <a:stretch/>
        </p:blipFill>
        <p:spPr>
          <a:xfrm>
            <a:off x="1653300" y="4008580"/>
            <a:ext cx="1838036" cy="220749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6A6D7D3-4775-440F-8965-292B502CE3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4" r="9493"/>
          <a:stretch/>
        </p:blipFill>
        <p:spPr>
          <a:xfrm>
            <a:off x="4692062" y="3948084"/>
            <a:ext cx="1884218" cy="225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CBEA36F-A067-4E88-AEB5-DCC27293C9E4}"/>
              </a:ext>
            </a:extLst>
          </p:cNvPr>
          <p:cNvSpPr/>
          <p:nvPr/>
        </p:nvSpPr>
        <p:spPr>
          <a:xfrm>
            <a:off x="5033808" y="4618180"/>
            <a:ext cx="1200727" cy="2493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197E1BE-B581-40EC-8C90-E3F6C095DA0B}"/>
              </a:ext>
            </a:extLst>
          </p:cNvPr>
          <p:cNvSpPr/>
          <p:nvPr/>
        </p:nvSpPr>
        <p:spPr>
          <a:xfrm>
            <a:off x="1985808" y="4978398"/>
            <a:ext cx="1200727" cy="2493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D448D99-FF2D-4BA5-946D-967A0728C9A6}"/>
              </a:ext>
            </a:extLst>
          </p:cNvPr>
          <p:cNvSpPr/>
          <p:nvPr/>
        </p:nvSpPr>
        <p:spPr>
          <a:xfrm>
            <a:off x="942107" y="3232726"/>
            <a:ext cx="3990111" cy="101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AAADCC3-52EA-45B2-8E4B-0E42B9F01208}"/>
              </a:ext>
            </a:extLst>
          </p:cNvPr>
          <p:cNvSpPr/>
          <p:nvPr/>
        </p:nvSpPr>
        <p:spPr>
          <a:xfrm>
            <a:off x="5661890" y="1736434"/>
            <a:ext cx="775855" cy="1939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69C483-8CD9-4C36-BFAB-270E464A2443}"/>
              </a:ext>
            </a:extLst>
          </p:cNvPr>
          <p:cNvSpPr/>
          <p:nvPr/>
        </p:nvSpPr>
        <p:spPr>
          <a:xfrm>
            <a:off x="2964872" y="1745671"/>
            <a:ext cx="775855" cy="1939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36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A7C1624-303C-484C-B6A1-1A38EA82A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09" y="981366"/>
            <a:ext cx="5323782" cy="27852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60DC48-8A4C-4DCD-B4BF-D5CB46730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97" y="3860798"/>
            <a:ext cx="1693207" cy="23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48B1EE-4924-42F1-8463-6CD221F9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45" y="260928"/>
            <a:ext cx="6236510" cy="3287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07B1C7-1D8E-43E0-90C5-08793657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195" y="3722254"/>
            <a:ext cx="1695610" cy="26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3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68B4F22-7F03-4A14-BC9B-9F644F875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92" y="2235199"/>
            <a:ext cx="1980582" cy="32032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E68AC1-3D6B-48E0-B3F0-98DF2363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61" y="2144175"/>
            <a:ext cx="4561729" cy="34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67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4" descr="获奖_省二等奖2016.jpg">
            <a:extLst>
              <a:ext uri="{FF2B5EF4-FFF2-40B4-BE49-F238E27FC236}">
                <a16:creationId xmlns:a16="http://schemas.microsoft.com/office/drawing/2014/main" id="{6A3D9976-FE11-4F26-AD3D-8AB2CF1B249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673" y="1340615"/>
            <a:ext cx="3075798" cy="423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C0B1DDF-CD98-46A3-8173-900EC8F15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6219825"/>
            <a:ext cx="65151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大规模三维场景高效处理关键技术及系统</a:t>
            </a:r>
          </a:p>
        </p:txBody>
      </p:sp>
      <p:pic>
        <p:nvPicPr>
          <p:cNvPr id="10" name="Picture 3" descr="D:\Research\33-Romans\项目截图\2010\20101231\weather-am7_withoutsun.bmp">
            <a:extLst>
              <a:ext uri="{FF2B5EF4-FFF2-40B4-BE49-F238E27FC236}">
                <a16:creationId xmlns:a16="http://schemas.microsoft.com/office/drawing/2014/main" id="{4B646132-084C-4399-8245-FB6D5825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43" y="3591647"/>
            <a:ext cx="297497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D:\Research\33-Romans\项目截图\2010\20101231\weather-am11_withsun.bmp">
            <a:extLst>
              <a:ext uri="{FF2B5EF4-FFF2-40B4-BE49-F238E27FC236}">
                <a16:creationId xmlns:a16="http://schemas.microsoft.com/office/drawing/2014/main" id="{4FB295AA-E13C-43F3-B440-DCA930CF2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853" y="1354716"/>
            <a:ext cx="297497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8">
            <a:extLst>
              <a:ext uri="{FF2B5EF4-FFF2-40B4-BE49-F238E27FC236}">
                <a16:creationId xmlns:a16="http://schemas.microsoft.com/office/drawing/2014/main" id="{10B9B4F9-BFD9-4819-965F-3B08775CA890}"/>
              </a:ext>
            </a:extLst>
          </p:cNvPr>
          <p:cNvSpPr txBox="1">
            <a:spLocks/>
          </p:cNvSpPr>
          <p:nvPr/>
        </p:nvSpPr>
        <p:spPr bwMode="auto">
          <a:xfrm>
            <a:off x="649865" y="262082"/>
            <a:ext cx="80010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Verdana" panose="020B0604030504040204" pitchFamily="34" charset="0"/>
                <a:ea typeface="楷体_GB2312" pitchFamily="49" charset="-122"/>
              </a:rPr>
              <a:t>四川省科学技术进步二等奖</a:t>
            </a:r>
          </a:p>
        </p:txBody>
      </p:sp>
    </p:spTree>
    <p:extLst>
      <p:ext uri="{BB962C8B-B14F-4D97-AF65-F5344CB8AC3E}">
        <p14:creationId xmlns:p14="http://schemas.microsoft.com/office/powerpoint/2010/main" val="187836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198</Words>
  <Application>Microsoft Office PowerPoint</Application>
  <PresentationFormat>宽屏</PresentationFormat>
  <Paragraphs>50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等线</vt:lpstr>
      <vt:lpstr>等线 Light</vt:lpstr>
      <vt:lpstr>楷体_GB2312</vt:lpstr>
      <vt:lpstr>隶书</vt:lpstr>
      <vt:lpstr>宋体</vt:lpstr>
      <vt:lpstr>微软雅黑</vt:lpstr>
      <vt:lpstr>微软雅黑 Light</vt:lpstr>
      <vt:lpstr>Arial</vt:lpstr>
      <vt:lpstr>Times New Roman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Windows 用户</cp:lastModifiedBy>
  <cp:revision>12</cp:revision>
  <dcterms:created xsi:type="dcterms:W3CDTF">2024-07-16T18:10:14Z</dcterms:created>
  <dcterms:modified xsi:type="dcterms:W3CDTF">2024-07-16T22:09:26Z</dcterms:modified>
</cp:coreProperties>
</file>